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6" r:id="rId3"/>
    <p:sldId id="297" r:id="rId4"/>
    <p:sldId id="298" r:id="rId5"/>
    <p:sldId id="299" r:id="rId6"/>
    <p:sldId id="266" r:id="rId7"/>
    <p:sldId id="305" r:id="rId8"/>
    <p:sldId id="310" r:id="rId9"/>
    <p:sldId id="300" r:id="rId10"/>
    <p:sldId id="301" r:id="rId11"/>
    <p:sldId id="302" r:id="rId12"/>
    <p:sldId id="290" r:id="rId13"/>
    <p:sldId id="303" r:id="rId14"/>
    <p:sldId id="284" r:id="rId15"/>
    <p:sldId id="304" r:id="rId16"/>
    <p:sldId id="307" r:id="rId17"/>
    <p:sldId id="313" r:id="rId18"/>
    <p:sldId id="292" r:id="rId19"/>
    <p:sldId id="312" r:id="rId20"/>
    <p:sldId id="311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1" d="100"/>
          <a:sy n="61" d="100"/>
        </p:scale>
        <p:origin x="3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9/26/2014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9/26/2014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9/26/2014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9/26/2014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9/26/2014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9/26/2014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9/26/2014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9/26/2014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9/26/2014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9/26/2014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9/26/2014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9/26/2014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ms235630(VS.80).asp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shington.edu/itconnect/connect/web-publishing/shared-hosting/sftp/" TargetMode="External"/><Relationship Id="rId2" Type="http://schemas.openxmlformats.org/officeDocument/2006/relationships/hyperlink" Target="http://depts.washington.edu/cssuwb/wiki/connecting_to_the_linux_lab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s.washington.edu/css342/dimpsey" TargetMode="External"/><Relationship Id="rId2" Type="http://schemas.openxmlformats.org/officeDocument/2006/relationships/hyperlink" Target="mailto:dimpsey@uw.ed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courses.washington.edu/css342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lipse.org/downloads/" TargetMode="External"/><Relationship Id="rId2" Type="http://schemas.openxmlformats.org/officeDocument/2006/relationships/hyperlink" Target="https://www.dreamspark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CSS 332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Programming Issues with </a:t>
            </a:r>
            <a:r>
              <a:rPr lang="en-US" dirty="0" err="1" smtClean="0"/>
              <a:t>OBJEct-oriented</a:t>
            </a:r>
            <a:r>
              <a:rPr lang="en-US" dirty="0" smtClean="0"/>
              <a:t> Languages</a:t>
            </a:r>
            <a:endParaRPr lang="en-US" dirty="0"/>
          </a:p>
          <a:p>
            <a:r>
              <a:rPr lang="en-US" dirty="0" smtClean="0"/>
              <a:t>Lecture 1. 140926.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6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Build “hello world”?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92608" lvl="1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endParaRPr lang="en-US" sz="2600" dirty="0" smtClean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8558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Program Dev Lifecycle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480" y="1922026"/>
            <a:ext cx="5269653" cy="4242071"/>
          </a:xfrm>
        </p:spPr>
      </p:pic>
      <p:sp>
        <p:nvSpPr>
          <p:cNvPr id="7" name="TextBox 6"/>
          <p:cNvSpPr txBox="1"/>
          <p:nvPr/>
        </p:nvSpPr>
        <p:spPr>
          <a:xfrm>
            <a:off x="2395971" y="5979431"/>
            <a:ext cx="7461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http://www.technovisitors.com/2014/06/C-program-execution-life-cycle.html</a:t>
            </a:r>
          </a:p>
        </p:txBody>
      </p:sp>
    </p:spTree>
    <p:extLst>
      <p:ext uri="{BB962C8B-B14F-4D97-AF65-F5344CB8AC3E}">
        <p14:creationId xmlns:p14="http://schemas.microsoft.com/office/powerpoint/2010/main" val="165577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/>
              <a:t>Call by Value, Reference, and Constant Reference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512" y="1861776"/>
            <a:ext cx="5977288" cy="40233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/>
              <a:t>typedef</a:t>
            </a:r>
            <a:r>
              <a:rPr lang="en-US" dirty="0"/>
              <a:t> </a:t>
            </a:r>
            <a:r>
              <a:rPr lang="en-US" dirty="0" err="1"/>
              <a:t>struct</a:t>
            </a: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length;</a:t>
            </a: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width;</a:t>
            </a: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} </a:t>
            </a:r>
            <a:r>
              <a:rPr lang="en-US" dirty="0" smtClean="0"/>
              <a:t>Rectangle;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main</a:t>
            </a:r>
            <a:r>
              <a:rPr lang="en-US" dirty="0"/>
              <a:t>()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area;</a:t>
            </a: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   Rectangle rect1 </a:t>
            </a:r>
            <a:r>
              <a:rPr lang="en-US" dirty="0"/>
              <a:t>= { 3, </a:t>
            </a:r>
            <a:r>
              <a:rPr lang="en-US" dirty="0" smtClean="0"/>
              <a:t>5 };</a:t>
            </a: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   result </a:t>
            </a:r>
            <a:r>
              <a:rPr lang="en-US" dirty="0"/>
              <a:t>= </a:t>
            </a:r>
            <a:r>
              <a:rPr lang="en-US" dirty="0" smtClean="0"/>
              <a:t>Area(rect1);</a:t>
            </a: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   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smtClean="0"/>
              <a:t>rect1.x </a:t>
            </a:r>
            <a:r>
              <a:rPr lang="en-US" dirty="0"/>
              <a:t>&lt;&lt; " * " &lt;&lt; coord1.y &lt;&lt; " = " &lt;&lt; </a:t>
            </a:r>
            <a:r>
              <a:rPr lang="en-US" dirty="0" smtClean="0"/>
              <a:t>result;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61899" y="1861776"/>
            <a:ext cx="652896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Area(Rectangle </a:t>
            </a:r>
            <a:r>
              <a:rPr lang="en-US" dirty="0" err="1" smtClean="0"/>
              <a:t>rect</a:t>
            </a:r>
            <a:r>
              <a:rPr lang="en-US" dirty="0" smtClean="0"/>
              <a:t>)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Area(Rectangle &amp;</a:t>
            </a:r>
            <a:r>
              <a:rPr lang="en-US" dirty="0" err="1" smtClean="0"/>
              <a:t>rect</a:t>
            </a:r>
            <a:r>
              <a:rPr lang="en-US" dirty="0" smtClean="0"/>
              <a:t>)</a:t>
            </a:r>
          </a:p>
          <a:p>
            <a:r>
              <a:rPr lang="en-US" dirty="0" err="1"/>
              <a:t>int</a:t>
            </a:r>
            <a:r>
              <a:rPr lang="en-US" dirty="0"/>
              <a:t> Area(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smtClean="0"/>
              <a:t>Rectangle &amp;</a:t>
            </a:r>
            <a:r>
              <a:rPr lang="en-US" dirty="0" err="1" smtClean="0"/>
              <a:t>rect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{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temp;</a:t>
            </a:r>
          </a:p>
          <a:p>
            <a:r>
              <a:rPr lang="en-US" dirty="0" smtClean="0"/>
              <a:t>   temp </a:t>
            </a:r>
            <a:r>
              <a:rPr lang="en-US" dirty="0"/>
              <a:t>= </a:t>
            </a:r>
            <a:r>
              <a:rPr lang="en-US" dirty="0" err="1" smtClean="0"/>
              <a:t>rect.x</a:t>
            </a:r>
            <a:r>
              <a:rPr lang="en-US" dirty="0"/>
              <a:t>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rect.x</a:t>
            </a:r>
            <a:r>
              <a:rPr lang="en-US" dirty="0" smtClean="0"/>
              <a:t> </a:t>
            </a:r>
            <a:r>
              <a:rPr lang="en-US" dirty="0"/>
              <a:t>= 35;   //Modify to show pass by </a:t>
            </a:r>
            <a:r>
              <a:rPr lang="en-US" dirty="0" err="1"/>
              <a:t>val</a:t>
            </a:r>
            <a:r>
              <a:rPr lang="en-US" dirty="0"/>
              <a:t>, ref, </a:t>
            </a:r>
            <a:r>
              <a:rPr lang="en-US" dirty="0" err="1"/>
              <a:t>const</a:t>
            </a:r>
            <a:r>
              <a:rPr lang="en-US" dirty="0"/>
              <a:t> ref semantics</a:t>
            </a:r>
          </a:p>
          <a:p>
            <a:r>
              <a:rPr lang="en-US" dirty="0" smtClean="0"/>
              <a:t>   return </a:t>
            </a:r>
            <a:r>
              <a:rPr lang="en-US" dirty="0"/>
              <a:t>(temp * </a:t>
            </a:r>
            <a:r>
              <a:rPr lang="en-US" dirty="0" err="1" smtClean="0"/>
              <a:t>rect.y</a:t>
            </a:r>
            <a:r>
              <a:rPr lang="en-US" dirty="0"/>
              <a:t>);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1811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8382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Call by Value, Reference, and Constant Reference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752600"/>
            <a:ext cx="7772400" cy="304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Which of swap functions is appropriate?</a:t>
            </a:r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1524000" y="2133601"/>
            <a:ext cx="2971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void swap(string a, string b)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   string </a:t>
            </a:r>
            <a:r>
              <a:rPr lang="en-US" altLang="en-US" sz="1200" dirty="0" err="1">
                <a:latin typeface="Courier New" panose="02070309020205020404" pitchFamily="49" charset="0"/>
              </a:rPr>
              <a:t>tmp</a:t>
            </a:r>
            <a:r>
              <a:rPr lang="en-US" altLang="en-US" sz="1200" dirty="0">
                <a:latin typeface="Courier New" panose="02070309020205020404" pitchFamily="49" charset="0"/>
              </a:rPr>
              <a:t> =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   a = b;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   b = </a:t>
            </a:r>
            <a:r>
              <a:rPr lang="en-US" altLang="en-US" sz="1200" dirty="0" err="1">
                <a:latin typeface="Courier New" panose="02070309020205020404" pitchFamily="49" charset="0"/>
              </a:rPr>
              <a:t>tmp</a:t>
            </a:r>
            <a:r>
              <a:rPr lang="en-US" altLang="en-US" sz="1200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7543800" y="2133600"/>
            <a:ext cx="29718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void swap(const string &amp;a, 	const string &amp;b)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string tmp =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a = b;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b = tmp;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4419600" y="2133601"/>
            <a:ext cx="3048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void swap(string &amp;a, string &amp;b)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string tmp =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a = b;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   b = tmp;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9602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Scientist of the week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01198" y="2005262"/>
            <a:ext cx="100667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Bjarne </a:t>
            </a:r>
            <a:r>
              <a:rPr lang="en-US" sz="2400" b="1" dirty="0" err="1" smtClean="0"/>
              <a:t>Stroustrup</a:t>
            </a:r>
            <a:r>
              <a:rPr lang="en-US" sz="2400" b="1" dirty="0" smtClean="0"/>
              <a:t>!</a:t>
            </a:r>
          </a:p>
          <a:p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245768" y="3011828"/>
            <a:ext cx="62628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Professor at Texas A&amp;M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Invented C++:  C with Classes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Compiles and runs all C programs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Brings along OO concepts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“The C++ programming Language”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198" y="2681061"/>
            <a:ext cx="3803939" cy="2681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smtClean="0"/>
              <a:t>Pointers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19300" y="1477293"/>
            <a:ext cx="8305800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ja-JP" dirty="0" smtClean="0"/>
              <a:t>Pointer variables			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*p, *q;</a:t>
            </a:r>
          </a:p>
          <a:p>
            <a:pPr marL="609600" indent="-609600">
              <a:buFontTx/>
              <a:buAutoNum type="arabicPeriod"/>
            </a:pPr>
            <a:r>
              <a:rPr lang="en-US" altLang="ja-JP" dirty="0" smtClean="0"/>
              <a:t>Static allocation			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x;</a:t>
            </a:r>
          </a:p>
          <a:p>
            <a:pPr marL="609600" indent="-609600">
              <a:buFontTx/>
              <a:buAutoNum type="arabicPeriod"/>
            </a:pPr>
            <a:r>
              <a:rPr lang="en-US" altLang="ja-JP" dirty="0" smtClean="0"/>
              <a:t>Address-of operator			p = &amp;x;</a:t>
            </a:r>
          </a:p>
          <a:p>
            <a:pPr marL="609600" indent="-609600">
              <a:buFontTx/>
              <a:buAutoNum type="arabicPeriod"/>
            </a:pPr>
            <a:r>
              <a:rPr lang="en-US" altLang="ja-JP" dirty="0" smtClean="0"/>
              <a:t>Memory cell to which P points	*p = 6;</a:t>
            </a:r>
          </a:p>
          <a:p>
            <a:pPr marL="609600" indent="-609600">
              <a:buFontTx/>
              <a:buAutoNum type="arabicPeriod"/>
            </a:pPr>
            <a:r>
              <a:rPr lang="en-US" altLang="ja-JP" dirty="0" smtClean="0"/>
              <a:t>Pointer operations			q = p;</a:t>
            </a:r>
          </a:p>
          <a:p>
            <a:pPr marL="609600" indent="-609600">
              <a:buNone/>
            </a:pPr>
            <a:endParaRPr lang="en-US" altLang="ja-JP" dirty="0" smtClean="0"/>
          </a:p>
          <a:p>
            <a:pPr marL="609600" indent="-609600"/>
            <a:endParaRPr lang="en-US" altLang="ja-JP" dirty="0" smtClean="0"/>
          </a:p>
        </p:txBody>
      </p:sp>
      <p:grpSp>
        <p:nvGrpSpPr>
          <p:cNvPr id="21510" name="Group 4"/>
          <p:cNvGrpSpPr>
            <a:grpSpLocks/>
          </p:cNvGrpSpPr>
          <p:nvPr/>
        </p:nvGrpSpPr>
        <p:grpSpPr bwMode="auto">
          <a:xfrm>
            <a:off x="2438400" y="4343401"/>
            <a:ext cx="1981200" cy="823913"/>
            <a:chOff x="768" y="2496"/>
            <a:chExt cx="1248" cy="519"/>
          </a:xfrm>
        </p:grpSpPr>
        <p:sp>
          <p:nvSpPr>
            <p:cNvPr id="21541" name="Rectangle 5"/>
            <p:cNvSpPr>
              <a:spLocks noChangeArrowheads="1"/>
            </p:cNvSpPr>
            <p:nvPr/>
          </p:nvSpPr>
          <p:spPr bwMode="auto">
            <a:xfrm>
              <a:off x="76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?</a:t>
              </a:r>
            </a:p>
          </p:txBody>
        </p:sp>
        <p:sp>
          <p:nvSpPr>
            <p:cNvPr id="21542" name="Rectangle 6"/>
            <p:cNvSpPr>
              <a:spLocks noChangeArrowheads="1"/>
            </p:cNvSpPr>
            <p:nvPr/>
          </p:nvSpPr>
          <p:spPr bwMode="auto">
            <a:xfrm>
              <a:off x="124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?</a:t>
              </a:r>
            </a:p>
          </p:txBody>
        </p:sp>
        <p:sp>
          <p:nvSpPr>
            <p:cNvPr id="21543" name="Rectangle 7"/>
            <p:cNvSpPr>
              <a:spLocks noChangeArrowheads="1"/>
            </p:cNvSpPr>
            <p:nvPr/>
          </p:nvSpPr>
          <p:spPr bwMode="auto">
            <a:xfrm>
              <a:off x="172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?</a:t>
              </a:r>
            </a:p>
          </p:txBody>
        </p:sp>
        <p:sp>
          <p:nvSpPr>
            <p:cNvPr id="21544" name="Text Box 8"/>
            <p:cNvSpPr txBox="1">
              <a:spLocks noChangeArrowheads="1"/>
            </p:cNvSpPr>
            <p:nvPr/>
          </p:nvSpPr>
          <p:spPr bwMode="auto">
            <a:xfrm>
              <a:off x="81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p</a:t>
              </a:r>
            </a:p>
          </p:txBody>
        </p:sp>
        <p:sp>
          <p:nvSpPr>
            <p:cNvPr id="21545" name="Text Box 9"/>
            <p:cNvSpPr txBox="1">
              <a:spLocks noChangeArrowheads="1"/>
            </p:cNvSpPr>
            <p:nvPr/>
          </p:nvSpPr>
          <p:spPr bwMode="auto">
            <a:xfrm>
              <a:off x="129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q</a:t>
              </a:r>
            </a:p>
          </p:txBody>
        </p:sp>
        <p:sp>
          <p:nvSpPr>
            <p:cNvPr id="21546" name="Text Box 10"/>
            <p:cNvSpPr txBox="1">
              <a:spLocks noChangeArrowheads="1"/>
            </p:cNvSpPr>
            <p:nvPr/>
          </p:nvSpPr>
          <p:spPr bwMode="auto">
            <a:xfrm>
              <a:off x="177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x</a:t>
              </a:r>
            </a:p>
          </p:txBody>
        </p:sp>
      </p:grpSp>
      <p:grpSp>
        <p:nvGrpSpPr>
          <p:cNvPr id="21511" name="Group 11"/>
          <p:cNvGrpSpPr>
            <a:grpSpLocks/>
          </p:cNvGrpSpPr>
          <p:nvPr/>
        </p:nvGrpSpPr>
        <p:grpSpPr bwMode="auto">
          <a:xfrm>
            <a:off x="5334000" y="4343401"/>
            <a:ext cx="1981200" cy="823913"/>
            <a:chOff x="768" y="2496"/>
            <a:chExt cx="1248" cy="519"/>
          </a:xfrm>
        </p:grpSpPr>
        <p:sp>
          <p:nvSpPr>
            <p:cNvPr id="21535" name="Rectangle 12"/>
            <p:cNvSpPr>
              <a:spLocks noChangeArrowheads="1"/>
            </p:cNvSpPr>
            <p:nvPr/>
          </p:nvSpPr>
          <p:spPr bwMode="auto">
            <a:xfrm>
              <a:off x="76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536" name="Rectangle 13"/>
            <p:cNvSpPr>
              <a:spLocks noChangeArrowheads="1"/>
            </p:cNvSpPr>
            <p:nvPr/>
          </p:nvSpPr>
          <p:spPr bwMode="auto">
            <a:xfrm>
              <a:off x="124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?</a:t>
              </a:r>
            </a:p>
          </p:txBody>
        </p:sp>
        <p:sp>
          <p:nvSpPr>
            <p:cNvPr id="21537" name="Rectangle 14"/>
            <p:cNvSpPr>
              <a:spLocks noChangeArrowheads="1"/>
            </p:cNvSpPr>
            <p:nvPr/>
          </p:nvSpPr>
          <p:spPr bwMode="auto">
            <a:xfrm>
              <a:off x="172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?</a:t>
              </a:r>
            </a:p>
          </p:txBody>
        </p:sp>
        <p:sp>
          <p:nvSpPr>
            <p:cNvPr id="21538" name="Text Box 15"/>
            <p:cNvSpPr txBox="1">
              <a:spLocks noChangeArrowheads="1"/>
            </p:cNvSpPr>
            <p:nvPr/>
          </p:nvSpPr>
          <p:spPr bwMode="auto">
            <a:xfrm>
              <a:off x="81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p</a:t>
              </a:r>
            </a:p>
          </p:txBody>
        </p:sp>
        <p:sp>
          <p:nvSpPr>
            <p:cNvPr id="21539" name="Text Box 16"/>
            <p:cNvSpPr txBox="1">
              <a:spLocks noChangeArrowheads="1"/>
            </p:cNvSpPr>
            <p:nvPr/>
          </p:nvSpPr>
          <p:spPr bwMode="auto">
            <a:xfrm>
              <a:off x="129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q</a:t>
              </a:r>
            </a:p>
          </p:txBody>
        </p:sp>
        <p:sp>
          <p:nvSpPr>
            <p:cNvPr id="21540" name="Text Box 17"/>
            <p:cNvSpPr txBox="1">
              <a:spLocks noChangeArrowheads="1"/>
            </p:cNvSpPr>
            <p:nvPr/>
          </p:nvSpPr>
          <p:spPr bwMode="auto">
            <a:xfrm>
              <a:off x="177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x</a:t>
              </a:r>
            </a:p>
          </p:txBody>
        </p:sp>
      </p:grpSp>
      <p:grpSp>
        <p:nvGrpSpPr>
          <p:cNvPr id="21512" name="Group 18"/>
          <p:cNvGrpSpPr>
            <a:grpSpLocks/>
          </p:cNvGrpSpPr>
          <p:nvPr/>
        </p:nvGrpSpPr>
        <p:grpSpPr bwMode="auto">
          <a:xfrm>
            <a:off x="8229600" y="4343401"/>
            <a:ext cx="1981200" cy="823913"/>
            <a:chOff x="768" y="2496"/>
            <a:chExt cx="1248" cy="519"/>
          </a:xfrm>
        </p:grpSpPr>
        <p:sp>
          <p:nvSpPr>
            <p:cNvPr id="21529" name="Rectangle 19"/>
            <p:cNvSpPr>
              <a:spLocks noChangeArrowheads="1"/>
            </p:cNvSpPr>
            <p:nvPr/>
          </p:nvSpPr>
          <p:spPr bwMode="auto">
            <a:xfrm>
              <a:off x="76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530" name="Rectangle 20"/>
            <p:cNvSpPr>
              <a:spLocks noChangeArrowheads="1"/>
            </p:cNvSpPr>
            <p:nvPr/>
          </p:nvSpPr>
          <p:spPr bwMode="auto">
            <a:xfrm>
              <a:off x="124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?</a:t>
              </a:r>
            </a:p>
          </p:txBody>
        </p:sp>
        <p:sp>
          <p:nvSpPr>
            <p:cNvPr id="21531" name="Rectangle 21"/>
            <p:cNvSpPr>
              <a:spLocks noChangeArrowheads="1"/>
            </p:cNvSpPr>
            <p:nvPr/>
          </p:nvSpPr>
          <p:spPr bwMode="auto">
            <a:xfrm>
              <a:off x="172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6</a:t>
              </a:r>
            </a:p>
          </p:txBody>
        </p:sp>
        <p:sp>
          <p:nvSpPr>
            <p:cNvPr id="21532" name="Text Box 22"/>
            <p:cNvSpPr txBox="1">
              <a:spLocks noChangeArrowheads="1"/>
            </p:cNvSpPr>
            <p:nvPr/>
          </p:nvSpPr>
          <p:spPr bwMode="auto">
            <a:xfrm>
              <a:off x="81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p</a:t>
              </a:r>
            </a:p>
          </p:txBody>
        </p:sp>
        <p:sp>
          <p:nvSpPr>
            <p:cNvPr id="21533" name="Text Box 23"/>
            <p:cNvSpPr txBox="1">
              <a:spLocks noChangeArrowheads="1"/>
            </p:cNvSpPr>
            <p:nvPr/>
          </p:nvSpPr>
          <p:spPr bwMode="auto">
            <a:xfrm>
              <a:off x="129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q</a:t>
              </a:r>
            </a:p>
          </p:txBody>
        </p:sp>
        <p:sp>
          <p:nvSpPr>
            <p:cNvPr id="21534" name="Text Box 24"/>
            <p:cNvSpPr txBox="1">
              <a:spLocks noChangeArrowheads="1"/>
            </p:cNvSpPr>
            <p:nvPr/>
          </p:nvSpPr>
          <p:spPr bwMode="auto">
            <a:xfrm>
              <a:off x="177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x</a:t>
              </a:r>
            </a:p>
          </p:txBody>
        </p:sp>
      </p:grpSp>
      <p:grpSp>
        <p:nvGrpSpPr>
          <p:cNvPr id="21513" name="Group 25"/>
          <p:cNvGrpSpPr>
            <a:grpSpLocks/>
          </p:cNvGrpSpPr>
          <p:nvPr/>
        </p:nvGrpSpPr>
        <p:grpSpPr bwMode="auto">
          <a:xfrm>
            <a:off x="2438400" y="5334001"/>
            <a:ext cx="1981200" cy="823913"/>
            <a:chOff x="768" y="2496"/>
            <a:chExt cx="1248" cy="519"/>
          </a:xfrm>
        </p:grpSpPr>
        <p:sp>
          <p:nvSpPr>
            <p:cNvPr id="21523" name="Rectangle 26"/>
            <p:cNvSpPr>
              <a:spLocks noChangeArrowheads="1"/>
            </p:cNvSpPr>
            <p:nvPr/>
          </p:nvSpPr>
          <p:spPr bwMode="auto">
            <a:xfrm>
              <a:off x="76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524" name="Rectangle 27"/>
            <p:cNvSpPr>
              <a:spLocks noChangeArrowheads="1"/>
            </p:cNvSpPr>
            <p:nvPr/>
          </p:nvSpPr>
          <p:spPr bwMode="auto">
            <a:xfrm>
              <a:off x="124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525" name="Rectangle 28"/>
            <p:cNvSpPr>
              <a:spLocks noChangeArrowheads="1"/>
            </p:cNvSpPr>
            <p:nvPr/>
          </p:nvSpPr>
          <p:spPr bwMode="auto">
            <a:xfrm>
              <a:off x="1728" y="2496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6</a:t>
              </a:r>
            </a:p>
          </p:txBody>
        </p:sp>
        <p:sp>
          <p:nvSpPr>
            <p:cNvPr id="21526" name="Text Box 29"/>
            <p:cNvSpPr txBox="1">
              <a:spLocks noChangeArrowheads="1"/>
            </p:cNvSpPr>
            <p:nvPr/>
          </p:nvSpPr>
          <p:spPr bwMode="auto">
            <a:xfrm>
              <a:off x="81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p</a:t>
              </a:r>
            </a:p>
          </p:txBody>
        </p:sp>
        <p:sp>
          <p:nvSpPr>
            <p:cNvPr id="21527" name="Text Box 30"/>
            <p:cNvSpPr txBox="1">
              <a:spLocks noChangeArrowheads="1"/>
            </p:cNvSpPr>
            <p:nvPr/>
          </p:nvSpPr>
          <p:spPr bwMode="auto">
            <a:xfrm>
              <a:off x="129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q</a:t>
              </a:r>
            </a:p>
          </p:txBody>
        </p:sp>
        <p:sp>
          <p:nvSpPr>
            <p:cNvPr id="21528" name="Text Box 31"/>
            <p:cNvSpPr txBox="1">
              <a:spLocks noChangeArrowheads="1"/>
            </p:cNvSpPr>
            <p:nvPr/>
          </p:nvSpPr>
          <p:spPr bwMode="auto">
            <a:xfrm>
              <a:off x="1776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x</a:t>
              </a:r>
            </a:p>
          </p:txBody>
        </p:sp>
      </p:grpSp>
      <p:sp>
        <p:nvSpPr>
          <p:cNvPr id="21514" name="Freeform 32"/>
          <p:cNvSpPr>
            <a:spLocks/>
          </p:cNvSpPr>
          <p:nvPr/>
        </p:nvSpPr>
        <p:spPr bwMode="auto">
          <a:xfrm>
            <a:off x="5562600" y="4152900"/>
            <a:ext cx="1295400" cy="419100"/>
          </a:xfrm>
          <a:custGeom>
            <a:avLst/>
            <a:gdLst>
              <a:gd name="T0" fmla="*/ 0 w 816"/>
              <a:gd name="T1" fmla="*/ 665321250 h 264"/>
              <a:gd name="T2" fmla="*/ 846772500 w 816"/>
              <a:gd name="T3" fmla="*/ 60483750 h 264"/>
              <a:gd name="T4" fmla="*/ 2056447500 w 816"/>
              <a:gd name="T5" fmla="*/ 302418750 h 264"/>
              <a:gd name="T6" fmla="*/ 0 60000 65536"/>
              <a:gd name="T7" fmla="*/ 0 60000 65536"/>
              <a:gd name="T8" fmla="*/ 0 60000 65536"/>
              <a:gd name="T9" fmla="*/ 0 w 816"/>
              <a:gd name="T10" fmla="*/ 0 h 264"/>
              <a:gd name="T11" fmla="*/ 816 w 816"/>
              <a:gd name="T12" fmla="*/ 264 h 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264">
                <a:moveTo>
                  <a:pt x="0" y="264"/>
                </a:moveTo>
                <a:cubicBezTo>
                  <a:pt x="100" y="156"/>
                  <a:pt x="200" y="48"/>
                  <a:pt x="336" y="24"/>
                </a:cubicBezTo>
                <a:cubicBezTo>
                  <a:pt x="472" y="0"/>
                  <a:pt x="736" y="104"/>
                  <a:pt x="816" y="12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Freeform 33"/>
          <p:cNvSpPr>
            <a:spLocks/>
          </p:cNvSpPr>
          <p:nvPr/>
        </p:nvSpPr>
        <p:spPr bwMode="auto">
          <a:xfrm>
            <a:off x="2667000" y="5105400"/>
            <a:ext cx="1295400" cy="419100"/>
          </a:xfrm>
          <a:custGeom>
            <a:avLst/>
            <a:gdLst>
              <a:gd name="T0" fmla="*/ 0 w 816"/>
              <a:gd name="T1" fmla="*/ 665321250 h 264"/>
              <a:gd name="T2" fmla="*/ 846772500 w 816"/>
              <a:gd name="T3" fmla="*/ 60483750 h 264"/>
              <a:gd name="T4" fmla="*/ 2056447500 w 816"/>
              <a:gd name="T5" fmla="*/ 302418750 h 264"/>
              <a:gd name="T6" fmla="*/ 0 60000 65536"/>
              <a:gd name="T7" fmla="*/ 0 60000 65536"/>
              <a:gd name="T8" fmla="*/ 0 60000 65536"/>
              <a:gd name="T9" fmla="*/ 0 w 816"/>
              <a:gd name="T10" fmla="*/ 0 h 264"/>
              <a:gd name="T11" fmla="*/ 816 w 816"/>
              <a:gd name="T12" fmla="*/ 264 h 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264">
                <a:moveTo>
                  <a:pt x="0" y="264"/>
                </a:moveTo>
                <a:cubicBezTo>
                  <a:pt x="100" y="156"/>
                  <a:pt x="200" y="48"/>
                  <a:pt x="336" y="24"/>
                </a:cubicBezTo>
                <a:cubicBezTo>
                  <a:pt x="472" y="0"/>
                  <a:pt x="736" y="104"/>
                  <a:pt x="816" y="12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Freeform 34"/>
          <p:cNvSpPr>
            <a:spLocks/>
          </p:cNvSpPr>
          <p:nvPr/>
        </p:nvSpPr>
        <p:spPr bwMode="auto">
          <a:xfrm>
            <a:off x="8458200" y="4114800"/>
            <a:ext cx="1295400" cy="419100"/>
          </a:xfrm>
          <a:custGeom>
            <a:avLst/>
            <a:gdLst>
              <a:gd name="T0" fmla="*/ 0 w 816"/>
              <a:gd name="T1" fmla="*/ 665321250 h 264"/>
              <a:gd name="T2" fmla="*/ 846772500 w 816"/>
              <a:gd name="T3" fmla="*/ 60483750 h 264"/>
              <a:gd name="T4" fmla="*/ 2056447500 w 816"/>
              <a:gd name="T5" fmla="*/ 302418750 h 264"/>
              <a:gd name="T6" fmla="*/ 0 60000 65536"/>
              <a:gd name="T7" fmla="*/ 0 60000 65536"/>
              <a:gd name="T8" fmla="*/ 0 60000 65536"/>
              <a:gd name="T9" fmla="*/ 0 w 816"/>
              <a:gd name="T10" fmla="*/ 0 h 264"/>
              <a:gd name="T11" fmla="*/ 816 w 816"/>
              <a:gd name="T12" fmla="*/ 264 h 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264">
                <a:moveTo>
                  <a:pt x="0" y="264"/>
                </a:moveTo>
                <a:cubicBezTo>
                  <a:pt x="100" y="156"/>
                  <a:pt x="200" y="48"/>
                  <a:pt x="336" y="24"/>
                </a:cubicBezTo>
                <a:cubicBezTo>
                  <a:pt x="472" y="0"/>
                  <a:pt x="736" y="104"/>
                  <a:pt x="816" y="12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Freeform 35"/>
          <p:cNvSpPr>
            <a:spLocks/>
          </p:cNvSpPr>
          <p:nvPr/>
        </p:nvSpPr>
        <p:spPr bwMode="auto">
          <a:xfrm>
            <a:off x="3429000" y="5562600"/>
            <a:ext cx="533400" cy="1588"/>
          </a:xfrm>
          <a:custGeom>
            <a:avLst/>
            <a:gdLst>
              <a:gd name="T0" fmla="*/ 0 w 336"/>
              <a:gd name="T1" fmla="*/ 0 h 1"/>
              <a:gd name="T2" fmla="*/ 846772500 w 336"/>
              <a:gd name="T3" fmla="*/ 0 h 1"/>
              <a:gd name="T4" fmla="*/ 0 60000 65536"/>
              <a:gd name="T5" fmla="*/ 0 60000 65536"/>
              <a:gd name="T6" fmla="*/ 0 w 336"/>
              <a:gd name="T7" fmla="*/ 0 h 1"/>
              <a:gd name="T8" fmla="*/ 336 w 33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36" h="1">
                <a:moveTo>
                  <a:pt x="0" y="0"/>
                </a:moveTo>
                <a:cubicBezTo>
                  <a:pt x="140" y="0"/>
                  <a:pt x="280" y="0"/>
                  <a:pt x="336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Text Box 36"/>
          <p:cNvSpPr txBox="1">
            <a:spLocks noChangeArrowheads="1"/>
          </p:cNvSpPr>
          <p:nvPr/>
        </p:nvSpPr>
        <p:spPr bwMode="auto">
          <a:xfrm>
            <a:off x="1981200" y="4343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1</a:t>
            </a:r>
          </a:p>
        </p:txBody>
      </p:sp>
      <p:sp>
        <p:nvSpPr>
          <p:cNvPr id="21519" name="Text Box 37"/>
          <p:cNvSpPr txBox="1">
            <a:spLocks noChangeArrowheads="1"/>
          </p:cNvSpPr>
          <p:nvPr/>
        </p:nvSpPr>
        <p:spPr bwMode="auto">
          <a:xfrm>
            <a:off x="4876800" y="4267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3</a:t>
            </a:r>
          </a:p>
        </p:txBody>
      </p:sp>
      <p:sp>
        <p:nvSpPr>
          <p:cNvPr id="21520" name="Text Box 38"/>
          <p:cNvSpPr txBox="1">
            <a:spLocks noChangeArrowheads="1"/>
          </p:cNvSpPr>
          <p:nvPr/>
        </p:nvSpPr>
        <p:spPr bwMode="auto">
          <a:xfrm>
            <a:off x="7772400" y="4191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4</a:t>
            </a:r>
          </a:p>
        </p:txBody>
      </p:sp>
      <p:sp>
        <p:nvSpPr>
          <p:cNvPr id="21521" name="Text Box 39"/>
          <p:cNvSpPr txBox="1">
            <a:spLocks noChangeArrowheads="1"/>
          </p:cNvSpPr>
          <p:nvPr/>
        </p:nvSpPr>
        <p:spPr bwMode="auto">
          <a:xfrm>
            <a:off x="1981200" y="5257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84256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Creating and running C++ from command line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Visual studio command prompt window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Create helloworld.cpp</a:t>
            </a:r>
          </a:p>
          <a:p>
            <a:pPr marL="475488" lvl="2" indent="0">
              <a:spcBef>
                <a:spcPts val="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1600" dirty="0"/>
              <a:t>#include &lt;</a:t>
            </a:r>
            <a:r>
              <a:rPr lang="en-US" sz="1600" dirty="0" err="1"/>
              <a:t>iostream</a:t>
            </a:r>
            <a:r>
              <a:rPr lang="en-US" sz="1600" dirty="0"/>
              <a:t>&gt;</a:t>
            </a:r>
          </a:p>
          <a:p>
            <a:pPr marL="475488" lvl="2" indent="0">
              <a:spcBef>
                <a:spcPts val="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1600" dirty="0" err="1"/>
              <a:t>int</a:t>
            </a:r>
            <a:r>
              <a:rPr lang="en-US" sz="1600" dirty="0"/>
              <a:t> main()</a:t>
            </a:r>
          </a:p>
          <a:p>
            <a:pPr marL="475488" lvl="2" indent="0">
              <a:spcBef>
                <a:spcPts val="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1600" dirty="0"/>
              <a:t>{</a:t>
            </a:r>
          </a:p>
          <a:p>
            <a:pPr marL="475488" lvl="2" indent="0">
              <a:spcBef>
                <a:spcPts val="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1600" dirty="0"/>
              <a:t>    </a:t>
            </a:r>
            <a:r>
              <a:rPr lang="en-US" sz="1600" dirty="0" err="1"/>
              <a:t>std</a:t>
            </a:r>
            <a:r>
              <a:rPr lang="en-US" sz="1600" dirty="0"/>
              <a:t>::</a:t>
            </a:r>
            <a:r>
              <a:rPr lang="en-US" sz="1600" dirty="0" err="1"/>
              <a:t>cout</a:t>
            </a:r>
            <a:r>
              <a:rPr lang="en-US" sz="1600" dirty="0"/>
              <a:t> &lt;&lt; "Hello World. It's Me!" &lt;&lt; </a:t>
            </a:r>
            <a:r>
              <a:rPr lang="en-US" sz="1600" dirty="0" err="1"/>
              <a:t>std</a:t>
            </a:r>
            <a:r>
              <a:rPr lang="en-US" sz="1600" dirty="0"/>
              <a:t>::</a:t>
            </a:r>
            <a:r>
              <a:rPr lang="en-US" sz="1600" dirty="0" err="1"/>
              <a:t>endl</a:t>
            </a:r>
            <a:r>
              <a:rPr lang="en-US" sz="1600" dirty="0"/>
              <a:t>;</a:t>
            </a:r>
          </a:p>
          <a:p>
            <a:pPr marL="475488" lvl="2" indent="0">
              <a:spcBef>
                <a:spcPts val="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1600" dirty="0"/>
              <a:t>    return 0;</a:t>
            </a:r>
          </a:p>
          <a:p>
            <a:pPr marL="475488" lvl="2" indent="0">
              <a:spcBef>
                <a:spcPts val="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1600" dirty="0" smtClean="0"/>
              <a:t>}</a:t>
            </a:r>
            <a:endParaRPr lang="en-US" sz="1600" dirty="0"/>
          </a:p>
          <a:p>
            <a:pPr marL="475488" lvl="2" indent="0">
              <a:spcBef>
                <a:spcPts val="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endParaRPr lang="en-US" sz="1600" dirty="0" smtClean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3400" dirty="0" smtClean="0"/>
              <a:t>Cl helloworld.cpp</a:t>
            </a:r>
            <a:endParaRPr lang="en-US" sz="3400" dirty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3400" dirty="0" smtClean="0"/>
              <a:t>Hellowworld.exe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endParaRPr lang="en-US" sz="3400" dirty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u="sng" dirty="0">
                <a:hlinkClick r:id="rId2"/>
              </a:rPr>
              <a:t>http://msdn.microsoft.com/en-us/library/ms235630(VS.80).aspx</a:t>
            </a:r>
            <a:endParaRPr lang="en-US" sz="2400" dirty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endParaRPr lang="en-US" sz="1600" dirty="0"/>
          </a:p>
          <a:p>
            <a:pPr marL="475488" lvl="2" indent="0">
              <a:spcBef>
                <a:spcPts val="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7515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in Linux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UW1-320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Access: </a:t>
            </a:r>
            <a:r>
              <a:rPr lang="en-US" u="sng" dirty="0">
                <a:hlinkClick r:id="rId2"/>
              </a:rPr>
              <a:t>http://depts.washington.edu/cssuwb/wiki/connecting_to_the_linux_lab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Unix Commands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Compilation:  g++ file1.cpp file2.cpp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File Transfer (</a:t>
            </a:r>
            <a:r>
              <a:rPr lang="en-US" sz="2800" dirty="0" err="1" smtClean="0"/>
              <a:t>filezilla</a:t>
            </a:r>
            <a:r>
              <a:rPr lang="en-US" sz="2800" dirty="0"/>
              <a:t>): </a:t>
            </a:r>
            <a:r>
              <a:rPr lang="en-US" sz="2800" dirty="0">
                <a:hlinkClick r:id="rId3"/>
              </a:rPr>
              <a:t>http://www.washington.edu/itconnect/connect/web-publishing/shared-hosting/sftp</a:t>
            </a:r>
            <a:r>
              <a:rPr lang="en-US" sz="2800" dirty="0" smtClean="0">
                <a:hlinkClick r:id="rId3"/>
              </a:rPr>
              <a:t>/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577381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Pointer C++ Examples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  We’ll use a pointer .</a:t>
            </a:r>
            <a:r>
              <a:rPr lang="en-US" sz="2800" dirty="0" err="1" smtClean="0"/>
              <a:t>cpp</a:t>
            </a:r>
            <a:r>
              <a:rPr lang="en-US" sz="2800" dirty="0" smtClean="0"/>
              <a:t> file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 C</a:t>
            </a:r>
            <a:r>
              <a:rPr lang="en-US" sz="2600" dirty="0" smtClean="0"/>
              <a:t>ompile with command line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Bring into VS environment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Play with pointers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3196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Const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2800" dirty="0" smtClean="0"/>
              <a:t>Setting parameter to be used throughout program (change one place)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2400" dirty="0" smtClean="0"/>
              <a:t>			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const</a:t>
            </a:r>
            <a:r>
              <a:rPr lang="en-US" sz="1800" dirty="0" smtClean="0"/>
              <a:t> MAX_OF_SOMETHING 1000;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2800" dirty="0"/>
              <a:t>Indicating a function has no side-effecting actions / </a:t>
            </a:r>
            <a:r>
              <a:rPr lang="en-US" sz="2800" dirty="0" smtClean="0"/>
              <a:t>idempotent</a:t>
            </a:r>
          </a:p>
          <a:p>
            <a:pPr marL="292608" lvl="1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2200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getValue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p1, </a:t>
            </a:r>
            <a:r>
              <a:rPr lang="en-US" dirty="0" err="1" smtClean="0"/>
              <a:t>int</a:t>
            </a:r>
            <a:r>
              <a:rPr lang="en-US" dirty="0" smtClean="0"/>
              <a:t> p2) </a:t>
            </a:r>
            <a:r>
              <a:rPr lang="en-US" dirty="0" err="1" smtClean="0"/>
              <a:t>const</a:t>
            </a:r>
            <a:r>
              <a:rPr lang="en-US" dirty="0"/>
              <a:t> </a:t>
            </a:r>
            <a:endParaRPr lang="en-US" dirty="0" smtClean="0"/>
          </a:p>
          <a:p>
            <a:pPr marL="292608" lvl="1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dirty="0"/>
              <a:t>	</a:t>
            </a:r>
            <a:r>
              <a:rPr lang="en-US" dirty="0" smtClean="0"/>
              <a:t>	{  </a:t>
            </a:r>
          </a:p>
          <a:p>
            <a:pPr marL="292608" lvl="1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dirty="0"/>
              <a:t>	</a:t>
            </a:r>
            <a:r>
              <a:rPr lang="en-US" dirty="0" smtClean="0"/>
              <a:t>	}</a:t>
            </a:r>
            <a:endParaRPr lang="en-US" dirty="0"/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2800" dirty="0"/>
              <a:t>Indicating a </a:t>
            </a:r>
            <a:r>
              <a:rPr lang="en-US" sz="2800" dirty="0" smtClean="0"/>
              <a:t>parameter will not be modified by a </a:t>
            </a:r>
            <a:r>
              <a:rPr lang="en-US" sz="2800" dirty="0" err="1" smtClean="0"/>
              <a:t>fucntion</a:t>
            </a:r>
            <a:r>
              <a:rPr lang="en-US" sz="2800" dirty="0" smtClean="0"/>
              <a:t> </a:t>
            </a:r>
            <a:r>
              <a:rPr lang="en-US" sz="2200" dirty="0"/>
              <a:t>		</a:t>
            </a:r>
            <a:endParaRPr lang="en-US" sz="2200" dirty="0" smtClean="0"/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2200" dirty="0" smtClean="0"/>
              <a:t>               void </a:t>
            </a:r>
            <a:r>
              <a:rPr lang="en-US" sz="2200" dirty="0" err="1" smtClean="0"/>
              <a:t>DoSomethingGood</a:t>
            </a:r>
            <a:r>
              <a:rPr lang="en-US" sz="2200" dirty="0" smtClean="0"/>
              <a:t>(</a:t>
            </a:r>
            <a:r>
              <a:rPr lang="en-US" sz="2200" dirty="0" err="1" smtClean="0"/>
              <a:t>const</a:t>
            </a:r>
            <a:r>
              <a:rPr lang="en-US" sz="2200" dirty="0" smtClean="0"/>
              <a:t> </a:t>
            </a:r>
            <a:r>
              <a:rPr lang="en-US" sz="2200" dirty="0" err="1" smtClean="0"/>
              <a:t>MyObj</a:t>
            </a:r>
            <a:r>
              <a:rPr lang="en-US" sz="2200" dirty="0" smtClean="0"/>
              <a:t> &amp;</a:t>
            </a:r>
            <a:r>
              <a:rPr lang="en-US" sz="2200" dirty="0" err="1" smtClean="0"/>
              <a:t>val</a:t>
            </a:r>
            <a:r>
              <a:rPr lang="en-US" sz="2200" dirty="0" smtClean="0"/>
              <a:t>)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2200" dirty="0" smtClean="0"/>
              <a:t>               {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r>
              <a:rPr lang="en-US" sz="2200" dirty="0" smtClean="0"/>
              <a:t>               }</a:t>
            </a:r>
            <a:endParaRPr lang="en-US" sz="2200" dirty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endParaRPr lang="en-US" sz="2800" dirty="0" smtClean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4279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Intro:  Who am I?  Why am I here?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Email:  </a:t>
            </a:r>
            <a:r>
              <a:rPr lang="en-US" sz="2800" dirty="0" smtClean="0">
                <a:hlinkClick r:id="rId2"/>
              </a:rPr>
              <a:t>dimpsey@uw.edu</a:t>
            </a:r>
            <a:endParaRPr lang="en-US" sz="2800" dirty="0" smtClean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Class page and syllabus: </a:t>
            </a:r>
            <a:r>
              <a:rPr lang="en-US" sz="2800" dirty="0" smtClean="0">
                <a:hlinkClick r:id="rId3"/>
              </a:rPr>
              <a:t>http://courses.Washington.edu/css332/dimpsey</a:t>
            </a:r>
            <a:endParaRPr lang="en-US" sz="2800" dirty="0" smtClean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3643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Today’s In-class Assignment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92608" lvl="1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endParaRPr lang="en-US" sz="2400" dirty="0" smtClean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In-class assignment: Implement an Integer push-pop stack</a:t>
            </a:r>
          </a:p>
          <a:p>
            <a:pPr marL="521208" lvl="1" indent="-228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/>
              <a:t>Please use an array for the data structure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Design proper interface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Turn in three files:  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StackMain.cpp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IntStack.cpp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err="1" smtClean="0"/>
              <a:t>IntStack.h</a:t>
            </a:r>
            <a:endParaRPr lang="en-US" sz="2600" dirty="0" smtClean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err="1" smtClean="0"/>
              <a:t>StackMain</a:t>
            </a:r>
            <a:r>
              <a:rPr lang="en-US" sz="2800" dirty="0" smtClean="0"/>
              <a:t> should thoroughly test stack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21715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Course Objectives: Why are you here?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OO design and coding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CSS342 support helper class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Become  C++ programmer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Utilize IDEs and local lab environments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endParaRPr lang="en-US" sz="2600" dirty="0" smtClean="0"/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endParaRPr lang="en-US" sz="2600" dirty="0" smtClean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endParaRPr lang="en-US" sz="2800" dirty="0" smtClean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96896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Course Structure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4 hours!  5 Weeks.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Course Structure will be fluid</a:t>
            </a:r>
            <a:endParaRPr lang="en-US" sz="2600" dirty="0" smtClean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I will :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Take requests on topics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/>
              <a:t>P</a:t>
            </a:r>
            <a:r>
              <a:rPr lang="en-US" sz="2600" dirty="0" smtClean="0"/>
              <a:t>resent C++ topics/concepts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Show Code Snippets and present problems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You will code at your desk (often in pairs)</a:t>
            </a:r>
          </a:p>
          <a:p>
            <a:pPr marL="704088" lvl="2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200" dirty="0" smtClean="0"/>
              <a:t>Snippets I present</a:t>
            </a:r>
          </a:p>
          <a:p>
            <a:pPr marL="704088" lvl="2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200" dirty="0" smtClean="0"/>
              <a:t>Problems to turn in at the end of class</a:t>
            </a:r>
          </a:p>
          <a:p>
            <a:pPr marL="704088" lvl="2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200" dirty="0" smtClean="0"/>
              <a:t>342 assignments if you have time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endParaRPr lang="en-US" sz="2600" dirty="0" smtClean="0"/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endParaRPr lang="en-US" sz="2600" dirty="0" smtClean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endParaRPr lang="en-US" sz="2800" dirty="0" smtClean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618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Computer Cart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Rules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There are 24 computers.  First come, first serve.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Cart must be ready to go at 5:15, so I will ask students to start to return computers at 5:00</a:t>
            </a:r>
          </a:p>
        </p:txBody>
      </p:sp>
    </p:spTree>
    <p:extLst>
      <p:ext uri="{BB962C8B-B14F-4D97-AF65-F5344CB8AC3E}">
        <p14:creationId xmlns:p14="http://schemas.microsoft.com/office/powerpoint/2010/main" val="48304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Today’s Agenda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Let’s look at our 342 assignment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Collect topics from the class  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Present / code snippets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Review Class </a:t>
            </a:r>
            <a:r>
              <a:rPr lang="en-US" sz="2400" dirty="0" err="1" smtClean="0"/>
              <a:t>Assigment</a:t>
            </a:r>
            <a:r>
              <a:rPr lang="en-US" sz="2400" dirty="0" smtClean="0"/>
              <a:t>  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IDE installed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“hello world”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Basics of C++ Development Environment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Pass by ref / </a:t>
            </a:r>
            <a:r>
              <a:rPr lang="en-US" sz="2400" dirty="0" err="1" smtClean="0"/>
              <a:t>val</a:t>
            </a:r>
            <a:endParaRPr lang="en-US" sz="2400" dirty="0" smtClean="0"/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Building from command line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Pointers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Linux Lab</a:t>
            </a:r>
            <a:endParaRPr lang="en-US" sz="2400" dirty="0" smtClean="0"/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err="1" smtClean="0"/>
              <a:t>Const</a:t>
            </a:r>
            <a:endParaRPr lang="en-US" sz="2400" dirty="0" smtClean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In-class assignment: Implement Integer push-pop stack</a:t>
            </a:r>
          </a:p>
        </p:txBody>
      </p:sp>
    </p:spTree>
    <p:extLst>
      <p:ext uri="{BB962C8B-B14F-4D97-AF65-F5344CB8AC3E}">
        <p14:creationId xmlns:p14="http://schemas.microsoft.com/office/powerpoint/2010/main" val="312077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hlinkClick r:id="rId2"/>
              </a:rPr>
              <a:t>http://courses.washington.edu/css342</a:t>
            </a:r>
            <a:r>
              <a:rPr lang="en-US" sz="2800" dirty="0" smtClean="0">
                <a:hlinkClick r:id="rId2"/>
              </a:rPr>
              <a:t>/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3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374299"/>
              </p:ext>
            </p:extLst>
          </p:nvPr>
        </p:nvGraphicFramePr>
        <p:xfrm>
          <a:off x="1267882" y="481259"/>
          <a:ext cx="6416285" cy="5444781"/>
        </p:xfrm>
        <a:graphic>
          <a:graphicData uri="http://schemas.openxmlformats.org/drawingml/2006/table">
            <a:tbl>
              <a:tblPr/>
              <a:tblGrid>
                <a:gridCol w="1283257"/>
                <a:gridCol w="1283257"/>
                <a:gridCol w="1283257"/>
                <a:gridCol w="1283257"/>
                <a:gridCol w="1283257"/>
              </a:tblGrid>
              <a:tr h="31786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QSC CSS Tutor Schedule Fall 2014</a:t>
                      </a:r>
                    </a:p>
                  </a:txBody>
                  <a:tcPr marL="7113" marR="7113" marT="71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78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11am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 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Hongbin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Hongbin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Qi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12pm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 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Hongbin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Hongbin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Qi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1pm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 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Hongbin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Hongbin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Qi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2pm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Hongbin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Qi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Alvaro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Qi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78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 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 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3pm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Hongbin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Qi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Alvaro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Qi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78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 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 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4pm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Hongbin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Qi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Alvaro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Qi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78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 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 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5pm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Mike (5:30)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Alvaro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Mike (5:30)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Alvaro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78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Jingjing (5:45)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Jingjing (5:45)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6pm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Jingjing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Alvaro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Jingjing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Alvaro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78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Mike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Mike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7pm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Jingjing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Alvaro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Jingjing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Alvaro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78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Mike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Mike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3" marR="7113" marT="7113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2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IDE should you use?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My recommendation is Visual Studio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>
                <a:hlinkClick r:id="rId2"/>
              </a:rPr>
              <a:t>https://www.dreamspark.com</a:t>
            </a:r>
            <a:r>
              <a:rPr lang="en-US" sz="2600" dirty="0" smtClean="0">
                <a:hlinkClick r:id="rId2"/>
              </a:rPr>
              <a:t>/</a:t>
            </a:r>
            <a:endParaRPr lang="en-US" sz="2600" dirty="0" smtClean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You can also use eclipse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>
                <a:hlinkClick r:id="rId3"/>
              </a:rPr>
              <a:t>http://www.eclipse.org/downloads</a:t>
            </a:r>
            <a:r>
              <a:rPr lang="en-US" sz="2600" dirty="0" smtClean="0">
                <a:hlinkClick r:id="rId3"/>
              </a:rPr>
              <a:t>/</a:t>
            </a:r>
            <a:endParaRPr lang="en-US" sz="2600" dirty="0" smtClean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How about MAC?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endParaRPr lang="en-US" sz="2800" dirty="0" smtClean="0"/>
          </a:p>
          <a:p>
            <a:pPr marL="292608" lvl="1" indent="0">
              <a:spcBef>
                <a:spcPts val="1000"/>
              </a:spcBef>
              <a:spcAft>
                <a:spcPts val="0"/>
              </a:spcAft>
              <a:buNone/>
              <a:tabLst>
                <a:tab pos="91440" algn="l"/>
                <a:tab pos="640080" algn="l"/>
              </a:tabLst>
            </a:pPr>
            <a:endParaRPr lang="en-US" sz="2600" dirty="0" smtClean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078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11079</TotalTime>
  <Words>735</Words>
  <Application>Microsoft Office PowerPoint</Application>
  <PresentationFormat>Widescreen</PresentationFormat>
  <Paragraphs>266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ＭＳ Ｐゴシック</vt:lpstr>
      <vt:lpstr>Arial</vt:lpstr>
      <vt:lpstr>Calibri</vt:lpstr>
      <vt:lpstr>Calibri Light</vt:lpstr>
      <vt:lpstr>Courier New</vt:lpstr>
      <vt:lpstr>Times New Roman</vt:lpstr>
      <vt:lpstr>Retrospect</vt:lpstr>
      <vt:lpstr>CSS 332</vt:lpstr>
      <vt:lpstr>Intro:  Who am I?  Why am I here?</vt:lpstr>
      <vt:lpstr>Course Objectives: Why are you here?</vt:lpstr>
      <vt:lpstr>Course Structure</vt:lpstr>
      <vt:lpstr>Computer Cart</vt:lpstr>
      <vt:lpstr>Today’s Agenda</vt:lpstr>
      <vt:lpstr>Review Assignment</vt:lpstr>
      <vt:lpstr>PowerPoint Presentation</vt:lpstr>
      <vt:lpstr>What IDE should you use?</vt:lpstr>
      <vt:lpstr>Build “hello world”?</vt:lpstr>
      <vt:lpstr>C++ Program Dev Lifecycle</vt:lpstr>
      <vt:lpstr>Call by Value, Reference, and Constant Reference</vt:lpstr>
      <vt:lpstr>Call by Value, Reference, and Constant Reference</vt:lpstr>
      <vt:lpstr>Computer Scientist of the week</vt:lpstr>
      <vt:lpstr>Pointers</vt:lpstr>
      <vt:lpstr>Creating and running C++ from command line</vt:lpstr>
      <vt:lpstr>Building in Linux Lab</vt:lpstr>
      <vt:lpstr>Pointer C++ Examples</vt:lpstr>
      <vt:lpstr>Const</vt:lpstr>
      <vt:lpstr>Today’s In-class Assignment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342</dc:title>
  <dc:creator>Bob Dimpsey</dc:creator>
  <cp:lastModifiedBy>robert dimpsey</cp:lastModifiedBy>
  <cp:revision>79</cp:revision>
  <dcterms:created xsi:type="dcterms:W3CDTF">2014-09-04T12:46:47Z</dcterms:created>
  <dcterms:modified xsi:type="dcterms:W3CDTF">2014-09-26T18:27:41Z</dcterms:modified>
</cp:coreProperties>
</file>